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76" r:id="rId2"/>
    <p:sldId id="279" r:id="rId3"/>
    <p:sldId id="260" r:id="rId4"/>
    <p:sldId id="267" r:id="rId5"/>
    <p:sldId id="262" r:id="rId6"/>
    <p:sldId id="263" r:id="rId7"/>
    <p:sldId id="278" r:id="rId8"/>
    <p:sldId id="264" r:id="rId9"/>
    <p:sldId id="272" r:id="rId10"/>
    <p:sldId id="274" r:id="rId11"/>
    <p:sldId id="275" r:id="rId12"/>
    <p:sldId id="277" r:id="rId1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s Alejandro Flores" initials="LAF" lastIdx="1" clrIdx="0">
    <p:extLst>
      <p:ext uri="{19B8F6BF-5375-455C-9EA6-DF929625EA0E}">
        <p15:presenceInfo xmlns:p15="http://schemas.microsoft.com/office/powerpoint/2012/main" xmlns="" userId="S-1-5-21-3000348899-3239382982-1623429162-12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86918"/>
    <a:srgbClr val="806542"/>
    <a:srgbClr val="A68F70"/>
    <a:srgbClr val="C0C0C0"/>
    <a:srgbClr val="969696"/>
    <a:srgbClr val="E65F00"/>
    <a:srgbClr val="FFCD64"/>
    <a:srgbClr val="923B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8130" autoAdjust="0"/>
    <p:restoredTop sz="94660"/>
  </p:normalViewPr>
  <p:slideViewPr>
    <p:cSldViewPr>
      <p:cViewPr>
        <p:scale>
          <a:sx n="66" d="100"/>
          <a:sy n="66" d="100"/>
        </p:scale>
        <p:origin x="-1116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164871-04F2-4BA5-A658-97A1F584BFEC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15DA54-DBA5-4754-996F-1FAD4B27EDF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6967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709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9400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2606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1696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6140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2748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028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7630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1900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7622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8746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792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png"/><Relationship Id="rId9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71935" y="571480"/>
            <a:ext cx="4429156" cy="985312"/>
          </a:xfrm>
        </p:spPr>
        <p:txBody>
          <a:bodyPr>
            <a:normAutofit fontScale="90000"/>
          </a:bodyPr>
          <a:lstStyle/>
          <a:p>
            <a:r>
              <a:rPr lang="es-MX" sz="4400" b="1" dirty="0" smtClean="0">
                <a:latin typeface="Berlin Sans FB Demi" pitchFamily="34" charset="0"/>
              </a:rPr>
              <a:t/>
            </a:r>
            <a:br>
              <a:rPr lang="es-MX" sz="4400" b="1" dirty="0" smtClean="0">
                <a:latin typeface="Berlin Sans FB Demi" pitchFamily="34" charset="0"/>
              </a:rPr>
            </a:br>
            <a:r>
              <a:rPr lang="es-MX" b="1" dirty="0">
                <a:latin typeface="Berlin Sans FB Demi" pitchFamily="34" charset="0"/>
              </a:rPr>
              <a:t/>
            </a:r>
            <a:br>
              <a:rPr lang="es-MX" b="1" dirty="0">
                <a:latin typeface="Berlin Sans FB Demi" pitchFamily="34" charset="0"/>
              </a:rPr>
            </a:br>
            <a:r>
              <a:rPr lang="es-MX" b="1" dirty="0" smtClean="0">
                <a:latin typeface="Berlin Sans FB Demi" pitchFamily="34" charset="0"/>
              </a:rPr>
              <a:t/>
            </a:r>
            <a:br>
              <a:rPr lang="es-MX" b="1" dirty="0" smtClean="0">
                <a:latin typeface="Berlin Sans FB Demi" pitchFamily="34" charset="0"/>
              </a:rPr>
            </a:br>
            <a:r>
              <a:rPr lang="es-MX" sz="18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PRESUPUESTO CIUDADANO 2016</a:t>
            </a:r>
            <a: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</a:br>
            <a: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</a:br>
            <a:r>
              <a:rPr lang="es-MX" sz="4400" b="1" dirty="0" smtClean="0">
                <a:latin typeface="Berlin Sans FB Demi" pitchFamily="34" charset="0"/>
              </a:rPr>
              <a:t/>
            </a:r>
            <a:br>
              <a:rPr lang="es-MX" sz="4400" b="1" dirty="0" smtClean="0">
                <a:latin typeface="Berlin Sans FB Demi" pitchFamily="34" charset="0"/>
              </a:rPr>
            </a:br>
            <a:endParaRPr lang="es-MX" sz="4400" b="1" dirty="0">
              <a:latin typeface="Berlin Sans FB Dem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643306" y="2500306"/>
            <a:ext cx="51125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806542"/>
                </a:solidFill>
                <a:latin typeface="Arial" pitchFamily="34" charset="0"/>
                <a:cs typeface="Arial" pitchFamily="34" charset="0"/>
              </a:rPr>
              <a:t>INSTITUTO DE PENSIONES PARA LOS TRABAJADORES AL SERVICIO DEL ESTADO</a:t>
            </a:r>
            <a:endParaRPr lang="es-MX" sz="1600" dirty="0">
              <a:solidFill>
                <a:srgbClr val="80654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36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13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5774" y="2348879"/>
            <a:ext cx="940272" cy="109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357290" y="1571612"/>
            <a:ext cx="58579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El Presupuesto se elabora de las siguientes maneras:</a:t>
            </a:r>
          </a:p>
          <a:p>
            <a:pPr algn="just"/>
            <a:endParaRPr lang="es-MX" sz="1600" b="1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1676840" y="692696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¿Cómo se organiza un presupuesto?</a:t>
            </a:r>
          </a:p>
        </p:txBody>
      </p:sp>
      <p:sp>
        <p:nvSpPr>
          <p:cNvPr id="8" name="7 Llamada con línea 2 (barra de énfasis)"/>
          <p:cNvSpPr/>
          <p:nvPr/>
        </p:nvSpPr>
        <p:spPr>
          <a:xfrm>
            <a:off x="4797904" y="2348880"/>
            <a:ext cx="3672407" cy="64807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1970"/>
              <a:gd name="adj6" fmla="val -54100"/>
            </a:avLst>
          </a:prstGeom>
          <a:solidFill>
            <a:srgbClr val="986918"/>
          </a:solidFill>
          <a:ln>
            <a:solidFill>
              <a:srgbClr val="986918"/>
            </a:solidFill>
          </a:ln>
          <a:scene3d>
            <a:camera prst="orthographicFront"/>
            <a:lightRig rig="contrasting" dir="t"/>
          </a:scene3d>
          <a:sp3d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¿Quién lo gasta?</a:t>
            </a:r>
          </a:p>
          <a:p>
            <a:pPr lvl="0" algn="just"/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 la dependencia o entidad encargada de realizar el gasto, esta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Clasificación es </a:t>
            </a:r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Administrativa.</a:t>
            </a:r>
          </a:p>
        </p:txBody>
      </p:sp>
      <p:sp>
        <p:nvSpPr>
          <p:cNvPr id="15" name="14 Llamada con línea 2 (barra de énfasis)"/>
          <p:cNvSpPr/>
          <p:nvPr/>
        </p:nvSpPr>
        <p:spPr>
          <a:xfrm>
            <a:off x="4775480" y="4713695"/>
            <a:ext cx="3684952" cy="86409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6706"/>
              <a:gd name="adj6" fmla="val -50741"/>
            </a:avLst>
          </a:prstGeom>
          <a:solidFill>
            <a:srgbClr val="986918"/>
          </a:solidFill>
          <a:ln>
            <a:solidFill>
              <a:srgbClr val="986918"/>
            </a:solidFill>
          </a:ln>
          <a:scene3d>
            <a:camera prst="orthographicFront"/>
            <a:lightRig rig="balanced" dir="t"/>
          </a:scene3d>
          <a:sp3d prstMaterial="matte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1200" b="1" dirty="0">
              <a:solidFill>
                <a:schemeClr val="bg1"/>
              </a:solidFill>
            </a:endParaRPr>
          </a:p>
          <a:p>
            <a:pPr lvl="0" algn="just"/>
            <a:r>
              <a:rPr lang="es-MX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¿Para qué se gasta?</a:t>
            </a:r>
          </a:p>
          <a:p>
            <a:pPr lvl="0" algn="just"/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 destino que tienen los recursos, como en salud, desarrollo económico, infraestructura, etc. esta Clasificación es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Funcional del Gasto.</a:t>
            </a:r>
            <a:endParaRPr lang="es-MX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MX" sz="1200" b="1" dirty="0" smtClean="0">
                <a:solidFill>
                  <a:schemeClr val="tx1"/>
                </a:solidFill>
              </a:rPr>
              <a:t>.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6" name="15 Llamada con línea 2 (barra de énfasis)"/>
          <p:cNvSpPr/>
          <p:nvPr/>
        </p:nvSpPr>
        <p:spPr>
          <a:xfrm>
            <a:off x="4788025" y="3241552"/>
            <a:ext cx="3672407" cy="95650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6816"/>
              <a:gd name="adj6" fmla="val -51498"/>
            </a:avLst>
          </a:prstGeom>
          <a:solidFill>
            <a:srgbClr val="986918"/>
          </a:solidFill>
          <a:ln>
            <a:solidFill>
              <a:srgbClr val="986918"/>
            </a:solidFill>
          </a:ln>
          <a:scene3d>
            <a:camera prst="orthographicFront"/>
            <a:lightRig rig="balanced" dir="t"/>
          </a:scene3d>
          <a:sp3d prstMaterial="matte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1200" b="1" dirty="0">
              <a:solidFill>
                <a:schemeClr val="tx1"/>
              </a:solidFill>
            </a:endParaRPr>
          </a:p>
          <a:p>
            <a:pPr lvl="0" algn="just"/>
            <a:r>
              <a:rPr lang="es-MX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¿En qué se gasta?</a:t>
            </a:r>
          </a:p>
          <a:p>
            <a:pPr lvl="0" algn="just"/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 que se van a utilizar los recursos, como en inversión pública, nomina, entre otros, esta Clasificación es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Objeto </a:t>
            </a:r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 Gasto.</a:t>
            </a:r>
          </a:p>
          <a:p>
            <a:pPr lvl="0" algn="just"/>
            <a:r>
              <a:rPr lang="es-MX" sz="1200" dirty="0" smtClean="0">
                <a:solidFill>
                  <a:schemeClr val="tx1"/>
                </a:solidFill>
              </a:rPr>
              <a:t>.</a:t>
            </a: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7170" name="Picture 2" descr="https://loseconomistasenlaweb.files.wordpress.com/2014/04/dinero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76398">
            <a:off x="409800" y="233409"/>
            <a:ext cx="1503348" cy="1503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esoterismoyenergia.com/wp-content/uploads/2014/02/zzzzzzzzzzzzzzzzzzzzzzzzzzzzzzzzzzzzzzzzzzzzzzzzzzzzzzzzzzzzzzzzzzzzzdiner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5774" y="3641265"/>
            <a:ext cx="1516624" cy="108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://us.123rf.com/450wm/cteconsulting/cteconsulting1302/cteconsulting130200053/17937622-an-image-of-a-security-police-ic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086" y="4958826"/>
            <a:ext cx="618964" cy="61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://thumbs.dreamstime.com/thumb_592/1300554340gW6C1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3622" y="4973296"/>
            <a:ext cx="790464" cy="52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086" y="5577790"/>
            <a:ext cx="618964" cy="54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1" name="Picture 13" descr="http://us.cdn1.123rf.com/168nwm/texelart/texelart1202/texelart120200008/12164339-doctor-en-3d-con-un-maletin-y-un-estetoscopio-dictada-en-alta-resolucion-en-un-fondo-blanco-con-somb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5938" y="5524584"/>
            <a:ext cx="598148" cy="81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 descr="http://us.cdn4.123rf.com/168nwm/texelart/texelart1205/texelart120500001/13486766-3d-workers--team-of-work-rendered-at-high-resolution-on-a-white-background-with-diffuse-shadow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838" y="4874833"/>
            <a:ext cx="691274" cy="62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 descr="http://us.cdn4.123rf.com/168nwm/coramax/coramax1208/coramax120801756/14815598-3d-people--men--person-with-pointer-in-hand-close-to-blackboard-concept-of-education-and-learning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220" y="5527715"/>
            <a:ext cx="921554" cy="68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40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128792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</a:t>
            </a:r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Qué pueden hacer los ciudadanos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lnSpc>
                <a:spcPct val="150000"/>
              </a:lnSpc>
            </a:pPr>
            <a:endParaRPr lang="es-MX" sz="1600" b="1" dirty="0" smtClean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Visitar la página en la cual se encuentra la información presupuestal del Instituto: </a:t>
            </a: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_www.iptecoah.gob.mx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___________________________</a:t>
            </a:r>
            <a:endParaRPr lang="es-MX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16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rgbClr val="0070C0"/>
              </a:solidFill>
            </a:endParaRPr>
          </a:p>
          <a:p>
            <a:endParaRPr lang="es-MX" dirty="0">
              <a:solidFill>
                <a:srgbClr val="0070C0"/>
              </a:solidFill>
            </a:endParaRPr>
          </a:p>
        </p:txBody>
      </p:sp>
      <p:sp>
        <p:nvSpPr>
          <p:cNvPr id="3" name="AutoShape 2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AutoShape 8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202" name="Picture 10" descr="http://us.cdn3.123rf.com/168nwm/digitalgenetics/digitalgenetics1011/digitalgenetics101100236/8164997-hombre-3d-trabajando-en-equip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53136"/>
            <a:ext cx="2676401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40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Pergamino horizontal"/>
          <p:cNvSpPr/>
          <p:nvPr/>
        </p:nvSpPr>
        <p:spPr>
          <a:xfrm>
            <a:off x="-15389" y="2663577"/>
            <a:ext cx="9159389" cy="1512168"/>
          </a:xfrm>
          <a:prstGeom prst="horizontalScrol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endParaRPr lang="es-MX" sz="2400" b="1" dirty="0" smtClean="0">
              <a:solidFill>
                <a:schemeClr val="tx1"/>
              </a:solidFill>
              <a:latin typeface="+mj-lt"/>
            </a:endParaRPr>
          </a:p>
          <a:p>
            <a:pPr lvl="0" algn="ctr">
              <a:spcBef>
                <a:spcPct val="20000"/>
              </a:spcBef>
            </a:pPr>
            <a:r>
              <a:rPr lang="es-MX" sz="2000" b="1" spc="300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PRESUPUESTO DE </a:t>
            </a:r>
            <a:r>
              <a:rPr lang="es-MX" sz="2000" b="1" spc="300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EGRESOS </a:t>
            </a:r>
            <a:r>
              <a:rPr lang="es-MX" sz="2000" b="1" spc="30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CIUDADANO </a:t>
            </a:r>
            <a:r>
              <a:rPr lang="es-MX" sz="2000" b="1" spc="30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000" b="1" spc="300" dirty="0" smtClean="0">
              <a:solidFill>
                <a:srgbClr val="98691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6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85852" y="1500174"/>
            <a:ext cx="688654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¿Qué es la Ley de Ingresos y cual es su importancia?</a:t>
            </a:r>
          </a:p>
          <a:p>
            <a:pPr algn="just"/>
            <a:endParaRPr lang="es-MX" b="1" dirty="0">
              <a:latin typeface="Calibri" pitchFamily="34" charset="0"/>
            </a:endParaRPr>
          </a:p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El Instituto no cuenta con una Ley de Ingresos.</a:t>
            </a:r>
          </a:p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Los ingresos que percibe corresponden a las aportaciones de los trabajadores del Gobierno del Estado y a las aportaciones de las Dependencias en donde laboran.</a:t>
            </a:r>
          </a:p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Los porcentajes de aportación se encuentran establecidos en la Ley de Pensiones y Otros Beneficios Sociales para los Trabajadores al Servicio del Estado de Coahuila de Zaragoza.</a:t>
            </a:r>
          </a:p>
          <a:p>
            <a:pPr algn="just"/>
            <a:endParaRPr lang="es-MX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77" y="332656"/>
            <a:ext cx="1371600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5815"/>
            <a:ext cx="1512168" cy="13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086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43738" cy="4809146"/>
          </a:xfrm>
        </p:spPr>
        <p:txBody>
          <a:bodyPr>
            <a:normAutofit/>
          </a:bodyPr>
          <a:lstStyle/>
          <a:p>
            <a:r>
              <a:rPr lang="es-MX" sz="22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¿Qué es el presupuesto ciudadano</a:t>
            </a:r>
            <a:r>
              <a:rPr lang="es-MX" sz="22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endParaRPr lang="es-MX" sz="1800" b="1" dirty="0" smtClean="0">
              <a:solidFill>
                <a:schemeClr val="accent3">
                  <a:lumMod val="50000"/>
                </a:schemeClr>
              </a:solidFill>
              <a:latin typeface="+mj-lt"/>
              <a:cs typeface="Aharoni" pitchFamily="2" charset="-79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todos los ciudadanos es de importancia conocer que hace el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Instituto con los Ingresos obtenidos.</a:t>
            </a:r>
          </a:p>
          <a:p>
            <a:pPr algn="just"/>
            <a:endParaRPr lang="es-MX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 tener acceso a esta información, los ciudadanos pueden darse cuenta de los gastos cubiertos por el Instituto en cada ejercicio, siendo el principal, el pago de la pensiones otorgadas a los trabajadores del Gobierno del Estado.- que alcanzaron los requisitos para obtenerlas. </a:t>
            </a:r>
          </a:p>
          <a:p>
            <a:pPr algn="just"/>
            <a:endParaRPr lang="es-MX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 manera el Presupuesto Ciudadano tiene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finalidad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que conozcamos las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decisiones del Instituto que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benefician a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trabajadores,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permitiéndonos analizar los resultados que brinda el Gobierno en materia de Transparencia Presupuestal.</a:t>
            </a:r>
          </a:p>
          <a:p>
            <a:endParaRPr lang="es-MX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Picture 2" descr="http://cdn2.letraslibres.com/cdn/farfuture/D90dVl6WbmmwOoz8DBT8I5wDkpY51siBTj2-sqJ2zjw/mtime:1316455758/sites/default/files/imagecache/revista_articulo_588_480/cari-presupues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085184"/>
            <a:ext cx="1656184" cy="14293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9952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571472" y="2571744"/>
            <a:ext cx="7858180" cy="257176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endParaRPr lang="es-MX" sz="2600" b="1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MX" sz="2600" b="1" dirty="0">
                <a:latin typeface="Arial" pitchFamily="34" charset="0"/>
                <a:cs typeface="Arial" pitchFamily="34" charset="0"/>
              </a:rPr>
              <a:t>Presupuesto 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de Egresos es el documento que establece la aplicación anual de los Ingresos del Instituto.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Su importancia radica en que es un documento regulador de las erogaciones, y por lo mismo, éstas no deben realizarse, fuera de lo establecido en este documento</a:t>
            </a:r>
          </a:p>
          <a:p>
            <a:pPr algn="just">
              <a:lnSpc>
                <a:spcPct val="170000"/>
              </a:lnSpc>
            </a:pPr>
            <a:endParaRPr lang="es-MX" sz="2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000232" y="285729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0000"/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¿Qué es el 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Presupuesto </a:t>
            </a:r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de Egresos y cuál es su importancia?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5" y="428604"/>
            <a:ext cx="1571636" cy="10278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C:\Users\diego.aguilerah\Desktop\dinero_3d_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2330" y="5072074"/>
            <a:ext cx="1368152" cy="13681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3532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29770" cy="5162128"/>
          </a:xfrm>
        </p:spPr>
        <p:txBody>
          <a:bodyPr>
            <a:normAutofit/>
          </a:bodyPr>
          <a:lstStyle/>
          <a:p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¿De dónde obtiene el 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Instituto los ingresos?</a:t>
            </a:r>
            <a:endParaRPr lang="es-MX" sz="2000" b="1" dirty="0">
              <a:solidFill>
                <a:srgbClr val="986918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dinero del presupuesto proviene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principalmente del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pago de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aportaciones de Gobierno del Estado y de las dependencias, rendimientos de inversiones e intereses cobrados por préstamos otorgados a trabajadores del Gobierno del Estado.</a:t>
            </a:r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5122" name="Picture 2" descr="http://us.cdn2.123rf.com/168nwm/yupiramos/yupiramos1303/yupiramos130300455/18333800-dibujos-animados-hombre-de-negocios-dibujo-impuesto-iconos-ilustracion-vectori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12976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5219766"/>
              </p:ext>
            </p:extLst>
          </p:nvPr>
        </p:nvGraphicFramePr>
        <p:xfrm>
          <a:off x="1000100" y="2786058"/>
          <a:ext cx="6172738" cy="328900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360932"/>
                <a:gridCol w="1811806"/>
              </a:tblGrid>
              <a:tr h="2445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ORIGEN DE INGRESOS (CRI)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IMPORTE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20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IMPUESTOS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CUOTAS Y APPORTACIONES DE SEGURIDAD SOCIAL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CONTRIBUCIONES DE MEJORAS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DERECHOS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PRODUCTOS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APROVECHAMIENTOS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INGRESOS POR VENTAS DE BIENES Y SERVICIOS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$195,682.80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PARTICIPACIONES Y APORTACIONES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TRANSFERENCIAS, ASIGNACIONES, SUBSIDIOS Y OTRAS AYUDAS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$118’995,783.68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INGRESOS DERIVADOS DE FINANCIAMIENTO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$45’303,357.98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2129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$164’494,824.46</a:t>
                      </a:r>
                      <a:endParaRPr lang="es-MX" sz="11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43738" cy="5737840"/>
          </a:xfrm>
        </p:spPr>
        <p:txBody>
          <a:bodyPr>
            <a:normAutofit/>
          </a:bodyPr>
          <a:lstStyle/>
          <a:p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¿Para qué se gasta el Presupuesto?</a:t>
            </a:r>
          </a:p>
          <a:p>
            <a:pPr algn="just"/>
            <a:endParaRPr lang="es-MX" sz="1700" b="1" dirty="0" smtClean="0">
              <a:solidFill>
                <a:srgbClr val="0070C0"/>
              </a:solidFill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Clasificación Funcional del Gasto agrupa los gastos según los propósitos u objetivos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socioeconómicos que persigue el Instituto.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Presenta el gasto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según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naturaleza de los servicios gubernamentales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brindados.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dicha clasificación se identifica el presupuesto destinado a funciones de gobierno, desarrollo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social, desarrollo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económico y otras no clasificadas; permitiendo determinar los objetivos generales de las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políticas públicas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los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Ingresos financieros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se asignan para alcanzar éstos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1296144" cy="1296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3165101"/>
              </p:ext>
            </p:extLst>
          </p:nvPr>
        </p:nvGraphicFramePr>
        <p:xfrm>
          <a:off x="1071538" y="4429132"/>
          <a:ext cx="5743540" cy="146629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4291876"/>
                <a:gridCol w="1451664"/>
              </a:tblGrid>
              <a:tr h="397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CLASIFICACIÓN FUNCIONAL DEL GASTO (FINALIDAD)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PRESUPUESTADO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7416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GOBIERNO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17416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DESARROLLO SOCIAL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$271’338,915.87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17416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DESARROLLO ECONÓMICO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3413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OTRAS CLASIFICADAS EN FUNCIONES ANTERIORES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2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$271’338,915.87</a:t>
                      </a:r>
                      <a:endParaRPr lang="es-MX" sz="11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6120680"/>
          </a:xfrm>
        </p:spPr>
        <p:txBody>
          <a:bodyPr>
            <a:normAutofit/>
          </a:bodyPr>
          <a:lstStyle/>
          <a:p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¿Quién gasta el Presupuesto? </a:t>
            </a:r>
          </a:p>
          <a:p>
            <a:endParaRPr lang="es-MX" sz="1400" b="1" dirty="0">
              <a:solidFill>
                <a:schemeClr val="tx1"/>
              </a:solidFill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Clasificación Administrativa tiene como propósitos básicos identificar las unidades administrativas a través de las cuales se realiza la asignación, gestión y rendición de los Ingresos financieros públicos, así como establecer las bases institucionales y sectoriales para la elaboración y análisis de las estadísticas fiscales, organizadas y agregadas, mediante su integración y consolidación, tal como lo requieren las mejores prácticas y los modelos universales establecidos en la materia. 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además permite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delimitar con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precisión el ámbito de Sector Público de cada orden de gobierno y por ende los alcances de su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probable responsabilidad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fiscal y cuasi fiscal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1600" b="1" dirty="0">
              <a:solidFill>
                <a:srgbClr val="0070C0"/>
              </a:solidFill>
            </a:endParaRPr>
          </a:p>
          <a:p>
            <a:pPr algn="just"/>
            <a:endParaRPr lang="es-MX" sz="1600" dirty="0">
              <a:solidFill>
                <a:schemeClr val="tx1"/>
              </a:solidFill>
            </a:endParaRPr>
          </a:p>
        </p:txBody>
      </p:sp>
      <p:pic>
        <p:nvPicPr>
          <p:cNvPr id="4097" name="Picture 1" descr="C:\Users\luis.flores\Pictures\estructura_organizacio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29131"/>
            <a:ext cx="2952328" cy="173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0073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488832" cy="5760640"/>
          </a:xfrm>
        </p:spPr>
        <p:txBody>
          <a:bodyPr>
            <a:normAutofit/>
          </a:bodyPr>
          <a:lstStyle/>
          <a:p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¿En qué se gasta el Presupuesto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Clasificador por Objeto del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Gasto (COG) permite la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obtención de información para el análisis y seguimiento de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gestión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financiera gubernamental, es considerado la clasificación operativa que permite conocer en qué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gasta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(base del registro de las transacciones económico-financieras) y a su vez permite cuantificar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demanda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bienes y servicios que realiza el Sector Público.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endParaRPr lang="es-MX" dirty="0"/>
          </a:p>
        </p:txBody>
      </p:sp>
      <p:pic>
        <p:nvPicPr>
          <p:cNvPr id="6146" name="Picture 2" descr="http://s3-eu-west-1.amazonaws.com/rankia/images/valoraciones/0016/8193/ganar-dinero-en-internet.png?14114034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7036" y="4078772"/>
            <a:ext cx="1504620" cy="153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4995473"/>
              </p:ext>
            </p:extLst>
          </p:nvPr>
        </p:nvGraphicFramePr>
        <p:xfrm>
          <a:off x="642910" y="3286124"/>
          <a:ext cx="6588124" cy="251270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44712"/>
                <a:gridCol w="3934297"/>
                <a:gridCol w="1709115"/>
              </a:tblGrid>
              <a:tr h="23622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CAPÍTULO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IMPORTE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SERVICIOS PERSONALES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14’969,008.69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MATERIALES Y SUMINISTROS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878,215.35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130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SERVICIOS GENERALES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2’166,600.67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TRANSFERENCIAS, ASIGNACIONES, SUBSIDIOS Y OTRAS AYUDAS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253’188,991.16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BIENES MUEBLES, INMUEBLES E INTANGIBLES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136,100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495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INVERSIÓN PÚBLICA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INVERSIONES FINANCIERAS Y OTRAS PROVISIONES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PARTICIPACIONES Y APORTACIONES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DEUDA PÚBLICA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3622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271’338,915.87</a:t>
                      </a:r>
                      <a:endParaRPr lang="es-MX" sz="11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971600" y="562029"/>
            <a:ext cx="727280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s-MX" sz="1400" b="1" dirty="0" smtClean="0">
                <a:solidFill>
                  <a:srgbClr val="986918"/>
                </a:solidFill>
              </a:rPr>
              <a:t>                          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¿Se está trabajando para mejorar el Presupuesto?</a:t>
            </a:r>
          </a:p>
          <a:p>
            <a:pPr algn="just"/>
            <a:endParaRPr lang="es-MX" sz="1400" b="1" dirty="0" smtClean="0"/>
          </a:p>
          <a:p>
            <a:pPr algn="just"/>
            <a:r>
              <a:rPr lang="es-MX" sz="1400" b="1" dirty="0" smtClean="0"/>
              <a:t> </a:t>
            </a: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 Si.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Fortaleciendo el Presupuesto basado en Resultados con la finalidad de orientar las acciones gubernamentales hacía la generación del valor público.</a:t>
            </a: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Fortaleciendo las estructuras orgánicas y funcionales de las instituciones públicas.</a:t>
            </a: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Regulando el ciclo presupuestarios con base en los principios de eficiencia, eficacia, transparencia y honradez.</a:t>
            </a: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Todos estos esfuerzos se seguirán reflejando </a:t>
            </a:r>
            <a:r>
              <a:rPr lang="es-MX" sz="1600" b="1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1600" b="1" smtClean="0">
                <a:latin typeface="Arial" pitchFamily="34" charset="0"/>
                <a:cs typeface="Arial" pitchFamily="34" charset="0"/>
              </a:rPr>
              <a:t>mejores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servicios públicos de calidad.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95" b="7797"/>
          <a:stretch/>
        </p:blipFill>
        <p:spPr bwMode="auto">
          <a:xfrm>
            <a:off x="1054574" y="908720"/>
            <a:ext cx="1734511" cy="98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http://www.ctm-media.com/openads/adimage.php?filename=man-with-dollar-sign-02_2.png&amp;contenttype=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15572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2.gstatic.com/images?q=tbn:ANd9GcQ1avRlUM4FRnqzzhJQScOG4cCcxkpV-lNHgoNGFtLPbEP7cTB4z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4574" y="5263867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861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15195</TotalTime>
  <Words>906</Words>
  <Application>Microsoft Office PowerPoint</Application>
  <PresentationFormat>Presentación en pantalla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   PRESUPUESTO CIUDADANO 2016 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Evelia Leija Rodriguez</dc:creator>
  <cp:lastModifiedBy> </cp:lastModifiedBy>
  <cp:revision>198</cp:revision>
  <dcterms:created xsi:type="dcterms:W3CDTF">2014-07-21T19:40:48Z</dcterms:created>
  <dcterms:modified xsi:type="dcterms:W3CDTF">2017-04-06T02:09:53Z</dcterms:modified>
</cp:coreProperties>
</file>